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57" r:id="rId4"/>
    <p:sldId id="259" r:id="rId5"/>
    <p:sldId id="261" r:id="rId6"/>
    <p:sldId id="295" r:id="rId7"/>
    <p:sldId id="291" r:id="rId8"/>
    <p:sldId id="299" r:id="rId9"/>
    <p:sldId id="297" r:id="rId10"/>
    <p:sldId id="303" r:id="rId11"/>
    <p:sldId id="302" r:id="rId12"/>
    <p:sldId id="30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 r" initials="br" lastIdx="1" clrIdx="0">
    <p:extLst>
      <p:ext uri="{19B8F6BF-5375-455C-9EA6-DF929625EA0E}">
        <p15:presenceInfo xmlns:p15="http://schemas.microsoft.com/office/powerpoint/2012/main" userId="31526574ebfb270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EF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4660"/>
  </p:normalViewPr>
  <p:slideViewPr>
    <p:cSldViewPr snapToGrid="0">
      <p:cViewPr varScale="1">
        <p:scale>
          <a:sx n="66" d="100"/>
          <a:sy n="66" d="100"/>
        </p:scale>
        <p:origin x="173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3D56A-115C-483D-930A-1ACB57572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326359-82FB-4C7B-8AD5-11CF874AC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FD921-E576-4367-A214-88B7D4B11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170E-6A60-42CE-851E-3FFF687FA7D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B2708-83F6-49FB-BF70-83733347B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8C151-A0C5-4E40-A748-4C5931098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D9F0-3534-4304-8236-D8BFAAF46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4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AD7AC-9684-4C6D-811E-61F47822C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1DB08F-F116-4E54-8EAE-CAEED2DEE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A6994-B13B-45F6-AFEF-FD349C1C9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170E-6A60-42CE-851E-3FFF687FA7D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8A526-34D7-42EF-B3CA-0568BF76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00944-1FA7-4BAC-A106-44468B879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D9F0-3534-4304-8236-D8BFAAF46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0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38E48D-0A6E-4425-83DD-003CE727EF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0A29B-EE29-4441-B5D0-6291C80AC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8E091-7D8D-46B7-BB86-B1B497386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170E-6A60-42CE-851E-3FFF687FA7D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78AD4-7108-4134-8AA4-BAE32F829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E5B00-5039-419E-B40B-0ACC15B85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D9F0-3534-4304-8236-D8BFAAF46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3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3AD3E-00B9-409F-B613-D8DB3E0F8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AD8B9-58EA-4B12-838B-9FB9F8C06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D0717-179C-49A0-8AB8-E9D3A310C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170E-6A60-42CE-851E-3FFF687FA7D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6C3A9-B637-463D-9D33-4CCFB4BF7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19489-DC27-4580-9217-D9AAC9F89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D9F0-3534-4304-8236-D8BFAAF46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4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520FC-667E-4B6A-84FD-B1E9442EB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85A31-0276-4957-BCC1-10BE738C9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FA31F-987A-4522-A27D-9C485FA79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170E-6A60-42CE-851E-3FFF687FA7D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565D3-EC3D-43E2-A6DD-F6B7E81B0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2787F-8C62-4190-9B1B-C3B9954C7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D9F0-3534-4304-8236-D8BFAAF46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1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A963-D124-4327-9C7C-BAE22523E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CD31F-F41C-4AF9-90E5-9067F10C8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AB15D-F998-4E07-80DC-57194F1A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9F0829-19C2-465D-81FB-537BE5760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170E-6A60-42CE-851E-3FFF687FA7D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DC098-4168-40C2-B50D-15069C095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A09F8A-4454-4890-A20B-3CBE75924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D9F0-3534-4304-8236-D8BFAAF46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62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5F2E-0AF9-42C6-BD6E-97FAFF6BB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F1D76-B4E5-4949-A729-3DDB7831B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77E673-BBD3-4439-B2C9-B70FBD0C0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D8C3F3-EE23-4D12-BDFC-BD181E2E1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2B4FE8-2A3E-4019-AA0E-46F8364A69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027134-CF65-4F44-93DC-646A6A33B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170E-6A60-42CE-851E-3FFF687FA7D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C4300C-0EA4-41E9-80CE-47E86F76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869700-6A61-4152-B348-9B36487BD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D9F0-3534-4304-8236-D8BFAAF46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08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4052-AC79-4C13-BA28-CE8E24F4C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F7638B-8BC4-4A69-A0C8-4A9565D6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170E-6A60-42CE-851E-3FFF687FA7D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514300-FB71-4884-8541-B99DCE44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F7A6CC-FAA7-473A-9FB5-3613AEB11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D9F0-3534-4304-8236-D8BFAAF46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5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1205F5-4449-4334-ABDE-A2B1C6F0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170E-6A60-42CE-851E-3FFF687FA7D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D79CB1-68C4-4D20-A5F2-AEF8C0D0D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E01C7-B2D8-48D0-ADB8-68BBCCAD5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D9F0-3534-4304-8236-D8BFAAF46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3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268E8-940A-4DB2-8A69-87A5D81B7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BB73C-FAA1-4DB0-BFC4-41FC71E7E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075638-5214-4D54-91C2-AFDB5A386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A9013-F891-40D1-8C48-2C9828999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170E-6A60-42CE-851E-3FFF687FA7D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418F3-5BD6-4EC6-9DC2-C0A6ADB59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3B208-1EEA-4C9E-90C8-211031973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D9F0-3534-4304-8236-D8BFAAF46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9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0A669-4664-478C-9FD1-1F87B9A33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D564FC-CB45-4606-8404-522AFC19FC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7B4CB4-F563-4E12-8140-0D77B4E09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1E22D-455B-4732-B0BD-A5A9933B9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170E-6A60-42CE-851E-3FFF687FA7D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F92B8-459D-41C3-A5DD-8D9B19592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5ACCD-93AD-4655-A6BF-2F60E303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D9F0-3534-4304-8236-D8BFAAF46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8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EE1DEF-B4A7-4FBD-9FC3-40FC2C31B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052D2-DA71-4ECE-8975-907B43A91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10E41-FA48-4480-A463-AEE1D210F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6170E-6A60-42CE-851E-3FFF687FA7D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6E91D-3B7F-4BAF-A796-A07D78333D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0FA34-6DCD-48FE-8E41-BC51F4A93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ED9F0-3534-4304-8236-D8BFAAF46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9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bethricheycounseling.com/" TargetMode="External"/><Relationship Id="rId4" Type="http://schemas.openxmlformats.org/officeDocument/2006/relationships/hyperlink" Target="http://www.mainlineplaytherapy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ymaws.com/www.a4pt.org/resource/resmgr/telehealth/2_-_Provide_Emotional_Suppor.pd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sycnet.apa.org/doi/10.1037/h0089433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6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6.png"/><Relationship Id="rId1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1.wdp"/><Relationship Id="rId4" Type="http://schemas.openxmlformats.org/officeDocument/2006/relationships/image" Target="../media/image19.png"/><Relationship Id="rId9" Type="http://schemas.microsoft.com/office/2007/relationships/hdphoto" Target="../media/hdphoto1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BA7940-2CF7-4495-A39D-386D3465A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12686" r="-3" b="11972"/>
          <a:stretch/>
        </p:blipFill>
        <p:spPr>
          <a:xfrm>
            <a:off x="52107" y="69448"/>
            <a:ext cx="12191980" cy="685799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7BC1B0-CFCF-45B7-B394-C472499AC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258" y="1761148"/>
            <a:ext cx="9025124" cy="2137517"/>
          </a:xfrm>
        </p:spPr>
        <p:txBody>
          <a:bodyPr>
            <a:normAutofit fontScale="90000"/>
          </a:bodyPr>
          <a:lstStyle/>
          <a:p>
            <a:r>
              <a:rPr lang="en-US" sz="89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Special Playtime</a:t>
            </a:r>
            <a:br>
              <a:rPr lang="en-US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</a:br>
            <a:r>
              <a:rPr lang="en-US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for Parents &amp; Caregivers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0305A5-23ED-4655-B863-9DC67F5A6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722" y="4346500"/>
            <a:ext cx="11528555" cy="2442052"/>
          </a:xfrm>
        </p:spPr>
        <p:txBody>
          <a:bodyPr>
            <a:normAutofit/>
          </a:bodyPr>
          <a:lstStyle/>
          <a:p>
            <a:r>
              <a:rPr lang="en-US" sz="3600" dirty="0"/>
              <a:t>Presentation by:</a:t>
            </a:r>
          </a:p>
          <a:p>
            <a:r>
              <a:rPr lang="en-US" sz="3600" dirty="0"/>
              <a:t>Beth Richey, LCSW, RPT-S &amp; </a:t>
            </a:r>
          </a:p>
          <a:p>
            <a:r>
              <a:rPr lang="en-US" sz="3600" dirty="0"/>
              <a:t>Tammi Van Hollander, LCSW, RPT-S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9C104235-FB4F-4C66-BDC7-4956D95B9B5A}"/>
              </a:ext>
            </a:extLst>
          </p:cNvPr>
          <p:cNvSpPr/>
          <p:nvPr/>
        </p:nvSpPr>
        <p:spPr>
          <a:xfrm>
            <a:off x="9391338" y="5044190"/>
            <a:ext cx="1119044" cy="14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757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a parent holds the hand of a small child">
            <a:extLst>
              <a:ext uri="{FF2B5EF4-FFF2-40B4-BE49-F238E27FC236}">
                <a16:creationId xmlns:a16="http://schemas.microsoft.com/office/drawing/2014/main" id="{25B808DB-1466-47D7-A73A-88E953B64F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6" b="15137"/>
          <a:stretch/>
        </p:blipFill>
        <p:spPr bwMode="auto">
          <a:xfrm>
            <a:off x="0" y="-91856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B4830-DCC1-4ABF-8DC5-0581BC52A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30" y="1973118"/>
            <a:ext cx="4736262" cy="4884882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I tried to teach my child with books:</a:t>
            </a:r>
          </a:p>
          <a:p>
            <a:pPr marL="0" indent="0" algn="ctr">
              <a:buNone/>
            </a:pPr>
            <a:r>
              <a:rPr lang="en-US" sz="1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he gave me only puzzled looks.</a:t>
            </a:r>
          </a:p>
          <a:p>
            <a:pPr marL="0" indent="0" algn="ctr">
              <a:buNone/>
            </a:pPr>
            <a:br>
              <a:rPr lang="en-US" sz="1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</a:br>
            <a:r>
              <a:rPr lang="en-US" sz="1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I tried to teach my child with words:</a:t>
            </a:r>
          </a:p>
          <a:p>
            <a:pPr marL="0" indent="0" algn="ctr">
              <a:buNone/>
            </a:pPr>
            <a:r>
              <a:rPr lang="en-US" sz="1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they passed him by often unheard.</a:t>
            </a:r>
          </a:p>
          <a:p>
            <a:pPr marL="0" indent="0" algn="ctr">
              <a:buNone/>
            </a:pPr>
            <a:endParaRPr lang="en-US" sz="1600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  <a:p>
            <a:pPr marL="0" indent="0" algn="ctr">
              <a:buNone/>
            </a:pPr>
            <a:r>
              <a:rPr lang="en-US" sz="1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Despairingly, I turned aside;</a:t>
            </a:r>
          </a:p>
          <a:p>
            <a:pPr marL="0" indent="0" algn="ctr">
              <a:buNone/>
            </a:pPr>
            <a:r>
              <a:rPr lang="en-US" sz="1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“How shall I teach this child?”</a:t>
            </a:r>
          </a:p>
          <a:p>
            <a:pPr marL="0" indent="0" algn="ctr">
              <a:buNone/>
            </a:pPr>
            <a:r>
              <a:rPr lang="en-US" sz="1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 I cried.</a:t>
            </a:r>
          </a:p>
          <a:p>
            <a:pPr marL="0" indent="0" algn="ctr">
              <a:buNone/>
            </a:pPr>
            <a:br>
              <a:rPr lang="en-US" sz="1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</a:br>
            <a:r>
              <a:rPr lang="en-US" sz="1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Into my hand </a:t>
            </a:r>
          </a:p>
          <a:p>
            <a:pPr marL="0" indent="0" algn="ctr">
              <a:buNone/>
            </a:pPr>
            <a:r>
              <a:rPr lang="en-US" sz="1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he put the key;</a:t>
            </a:r>
          </a:p>
          <a:p>
            <a:pPr marL="0" indent="0" algn="ctr">
              <a:buNone/>
            </a:pPr>
            <a:r>
              <a:rPr lang="en-US" sz="1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     “Come,” he said,      </a:t>
            </a:r>
          </a:p>
          <a:p>
            <a:pPr marL="0" indent="0" algn="ctr">
              <a:buNone/>
            </a:pPr>
            <a:r>
              <a:rPr lang="en-US" sz="1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      “PLAY WITH ME!”</a:t>
            </a:r>
          </a:p>
          <a:p>
            <a:pPr marL="0" indent="0" algn="ctr">
              <a:buNone/>
            </a:pPr>
            <a:r>
              <a:rPr lang="en-US" sz="16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-Anonymous</a:t>
            </a:r>
          </a:p>
          <a:p>
            <a:pPr marL="0" indent="0" algn="ctr">
              <a:buNone/>
            </a:pP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29567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BA7940-2CF7-4495-A39D-386D3465A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12686" r="-3" b="11972"/>
          <a:stretch/>
        </p:blipFill>
        <p:spPr>
          <a:xfrm>
            <a:off x="-398070" y="0"/>
            <a:ext cx="12844903" cy="72252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7BC1B0-CFCF-45B7-B394-C472499AC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30" y="2747233"/>
            <a:ext cx="11959302" cy="213751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For more resources visit:</a:t>
            </a:r>
            <a:br>
              <a:rPr lang="en-US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</a:br>
            <a:br>
              <a:rPr lang="en-US" sz="31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</a:br>
            <a:r>
              <a:rPr lang="en-US" sz="5300" b="1" dirty="0">
                <a:latin typeface="UD Digi Kyokasho NK-R" panose="02020400000000000000" pitchFamily="18" charset="-128"/>
                <a:ea typeface="UD Digi Kyokasho NK-R" panose="02020400000000000000" pitchFamily="18" charset="-128"/>
                <a:hlinkClick r:id="rId4"/>
              </a:rPr>
              <a:t>www.MainlinePlayTherapy.com</a:t>
            </a:r>
            <a:br>
              <a:rPr lang="en-US" sz="53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</a:br>
            <a:br>
              <a:rPr lang="en-US" sz="18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</a:br>
            <a:r>
              <a:rPr lang="en-US" sz="53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&amp; </a:t>
            </a:r>
            <a:br>
              <a:rPr lang="en-US" sz="53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</a:br>
            <a:br>
              <a:rPr lang="en-US" sz="18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</a:br>
            <a:r>
              <a:rPr lang="en-US" sz="5300" b="1" dirty="0">
                <a:latin typeface="UD Digi Kyokasho NK-R" panose="02020400000000000000" pitchFamily="18" charset="-128"/>
                <a:ea typeface="UD Digi Kyokasho NK-R" panose="02020400000000000000" pitchFamily="18" charset="-128"/>
                <a:hlinkClick r:id="rId5"/>
              </a:rPr>
              <a:t>www.BethRicheyCounseling.com</a:t>
            </a:r>
            <a:r>
              <a:rPr lang="en-US" sz="53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</a:t>
            </a:r>
            <a:endParaRPr lang="en-US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5703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33F53DE9-CCE0-43A3-AD51-3097AC0AF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2" r="-2" b="311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6C1E4C-BFFE-410E-AAC9-38F5F8312BC9}"/>
              </a:ext>
            </a:extLst>
          </p:cNvPr>
          <p:cNvSpPr txBox="1"/>
          <p:nvPr/>
        </p:nvSpPr>
        <p:spPr>
          <a:xfrm>
            <a:off x="208344" y="196770"/>
            <a:ext cx="11858264" cy="43289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dirty="0">
                <a:latin typeface="+mj-lt"/>
                <a:ea typeface="+mj-ea"/>
                <a:cs typeface="+mj-cs"/>
              </a:rPr>
              <a:t>References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/>
              <a:t>Bratton, S., &amp; Landreth, G. (n.d.). </a:t>
            </a:r>
            <a:r>
              <a:rPr lang="en-US" i="1" dirty="0"/>
              <a:t>Provide Emotional Support to Play Therapy Clients Via Telehealth with Parents</a:t>
            </a:r>
            <a:r>
              <a:rPr lang="en-US" dirty="0"/>
              <a:t>. Retrieved April 26, 2020, from </a:t>
            </a:r>
            <a:r>
              <a:rPr lang="en-US" dirty="0">
                <a:hlinkClick r:id="rId3"/>
              </a:rPr>
              <a:t>https://cdn.ymaws.com/www.a4pt.org/resource/resmgr/telehealth/2_-_Provide_Emotional_Suppor.pdf</a:t>
            </a:r>
            <a:endParaRPr lang="en-US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/>
              <a:t>Glasser, H., &amp; Block, M. (2016). </a:t>
            </a:r>
            <a:r>
              <a:rPr lang="en-US" i="1" dirty="0"/>
              <a:t>The transforming the intense child workbook: an experiential guide for parents, educators and therapists for learning and implementing the nurtured child approach</a:t>
            </a:r>
            <a:r>
              <a:rPr lang="en-US" dirty="0"/>
              <a:t>. Tucson, AZ: Nurtured Heart Publications.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err="1"/>
              <a:t>Guerney</a:t>
            </a:r>
            <a:r>
              <a:rPr lang="en-US" dirty="0"/>
              <a:t>, L. (2000). Filial therapy into the 21st century. </a:t>
            </a:r>
            <a:r>
              <a:rPr lang="en-US" i="1" dirty="0"/>
              <a:t>International Journal of Play Therapy, 9</a:t>
            </a:r>
            <a:r>
              <a:rPr lang="en-US" dirty="0"/>
              <a:t>(2), 1-17.  </a:t>
            </a:r>
            <a:r>
              <a:rPr lang="en-US" dirty="0">
                <a:hlinkClick r:id="rId4"/>
              </a:rPr>
              <a:t>https://doi.org/10.1037/h0089433</a:t>
            </a:r>
            <a:endParaRPr lang="en-US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/>
              <a:t>McNeil, C. B., &amp; </a:t>
            </a:r>
            <a:r>
              <a:rPr lang="en-US" dirty="0" err="1"/>
              <a:t>Hembree-Kigin</a:t>
            </a:r>
            <a:r>
              <a:rPr lang="en-US" dirty="0"/>
              <a:t>, T. L. (2011). </a:t>
            </a:r>
            <a:r>
              <a:rPr lang="en-US" i="1" dirty="0"/>
              <a:t>Parent-child interaction therapy</a:t>
            </a:r>
            <a:r>
              <a:rPr lang="en-US" dirty="0"/>
              <a:t>. New York: Springer.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 b="1" dirty="0">
              <a:latin typeface="+mj-lt"/>
              <a:ea typeface="+mj-ea"/>
              <a:cs typeface="+mj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A368C46-888E-4F6F-8F72-9B7437742D08}"/>
              </a:ext>
            </a:extLst>
          </p:cNvPr>
          <p:cNvSpPr txBox="1"/>
          <p:nvPr/>
        </p:nvSpPr>
        <p:spPr>
          <a:xfrm>
            <a:off x="3634451" y="6337140"/>
            <a:ext cx="500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text ©2020 B. Richey &amp; T. Van Hollander</a:t>
            </a:r>
          </a:p>
        </p:txBody>
      </p:sp>
    </p:spTree>
    <p:extLst>
      <p:ext uri="{BB962C8B-B14F-4D97-AF65-F5344CB8AC3E}">
        <p14:creationId xmlns:p14="http://schemas.microsoft.com/office/powerpoint/2010/main" val="1681184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id="{6BCC7C32-08ED-4A1E-8253-1CCEB157E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0" y="0"/>
            <a:ext cx="12192000" cy="690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187C22-5D6B-497B-A68F-6DC964010B50}"/>
              </a:ext>
            </a:extLst>
          </p:cNvPr>
          <p:cNvSpPr/>
          <p:nvPr/>
        </p:nvSpPr>
        <p:spPr>
          <a:xfrm>
            <a:off x="17691" y="119377"/>
            <a:ext cx="121743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SansSerifBldFLF" panose="02000603040000020003" pitchFamily="50" charset="0"/>
                <a:cs typeface="Leelawadee" panose="020B0502040204020203" pitchFamily="34" charset="-34"/>
              </a:rPr>
              <a:t>What can Special Playtime help nurture?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AE17C8-15A4-43A6-A2E9-86C77DF1CA5E}"/>
              </a:ext>
            </a:extLst>
          </p:cNvPr>
          <p:cNvSpPr txBox="1"/>
          <p:nvPr/>
        </p:nvSpPr>
        <p:spPr>
          <a:xfrm>
            <a:off x="9031396" y="1225421"/>
            <a:ext cx="3581400" cy="11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797" dirty="0">
                <a:latin typeface="The Hand Black" panose="03070902030502020204" pitchFamily="66" charset="0"/>
              </a:rPr>
              <a:t>Increase Self Esteem</a:t>
            </a:r>
          </a:p>
          <a:p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77B89F-D45D-472E-A9DB-B68542EA1D36}"/>
              </a:ext>
            </a:extLst>
          </p:cNvPr>
          <p:cNvSpPr txBox="1"/>
          <p:nvPr/>
        </p:nvSpPr>
        <p:spPr>
          <a:xfrm>
            <a:off x="797743" y="976724"/>
            <a:ext cx="3379840" cy="204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/>
              <a:t>Lower Anxiety</a:t>
            </a:r>
          </a:p>
          <a:p>
            <a:endParaRPr lang="en-US" sz="3094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3DC2F8-21DA-47B7-9873-84050FAED3D4}"/>
              </a:ext>
            </a:extLst>
          </p:cNvPr>
          <p:cNvSpPr txBox="1"/>
          <p:nvPr/>
        </p:nvSpPr>
        <p:spPr>
          <a:xfrm>
            <a:off x="4314622" y="1166959"/>
            <a:ext cx="4147684" cy="1753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797" dirty="0"/>
              <a:t>Strengthen Parent-Child Bond</a:t>
            </a:r>
          </a:p>
          <a:p>
            <a:endParaRPr lang="en-US" sz="3200" dirty="0"/>
          </a:p>
        </p:txBody>
      </p:sp>
      <p:pic>
        <p:nvPicPr>
          <p:cNvPr id="1026" name="Picture 2" descr="3 Tips to Elevating your Child's Self Esteem - Positive Whispers">
            <a:extLst>
              <a:ext uri="{FF2B5EF4-FFF2-40B4-BE49-F238E27FC236}">
                <a16:creationId xmlns:a16="http://schemas.microsoft.com/office/drawing/2014/main" id="{C652F294-5C79-48B2-92D3-4F3E3ED4E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4" y="4971040"/>
            <a:ext cx="3790469" cy="1820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CECD8E-687D-4B76-BA63-C99E8A999156}"/>
              </a:ext>
            </a:extLst>
          </p:cNvPr>
          <p:cNvSpPr txBox="1"/>
          <p:nvPr/>
        </p:nvSpPr>
        <p:spPr>
          <a:xfrm>
            <a:off x="4850728" y="4213809"/>
            <a:ext cx="3236931" cy="11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797" dirty="0">
                <a:latin typeface="The Hand Black" panose="03070902030502020204" pitchFamily="66" charset="0"/>
              </a:rPr>
              <a:t>Reduce Sibling Jealousy</a:t>
            </a:r>
          </a:p>
          <a:p>
            <a:endParaRPr lang="en-US" sz="3200" dirty="0"/>
          </a:p>
        </p:txBody>
      </p:sp>
      <p:pic>
        <p:nvPicPr>
          <p:cNvPr id="1028" name="Picture 4" descr="5 Ways to Boost Children's Self-Esteem in Egypt - EMPWR MAG">
            <a:extLst>
              <a:ext uri="{FF2B5EF4-FFF2-40B4-BE49-F238E27FC236}">
                <a16:creationId xmlns:a16="http://schemas.microsoft.com/office/drawing/2014/main" id="{E6ECD60D-1DA5-4B78-9160-B28586423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28" r="8974"/>
          <a:stretch/>
        </p:blipFill>
        <p:spPr bwMode="auto">
          <a:xfrm>
            <a:off x="9099727" y="1840847"/>
            <a:ext cx="2340293" cy="1916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4D9752C-0443-4FDA-84B6-88959D14A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647" y="1809972"/>
            <a:ext cx="3239876" cy="2159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E4133C0-F1AB-4F89-9ACD-5AECE77814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93" r="19422" b="15502"/>
          <a:stretch/>
        </p:blipFill>
        <p:spPr bwMode="auto">
          <a:xfrm>
            <a:off x="809067" y="1721651"/>
            <a:ext cx="2073598" cy="2577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319D93-EBA2-4337-8A00-6F1DFBE78D28}"/>
              </a:ext>
            </a:extLst>
          </p:cNvPr>
          <p:cNvSpPr txBox="1"/>
          <p:nvPr/>
        </p:nvSpPr>
        <p:spPr>
          <a:xfrm>
            <a:off x="881532" y="4390095"/>
            <a:ext cx="3236931" cy="11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797" dirty="0">
                <a:latin typeface="The Hand Black" panose="03070902030502020204" pitchFamily="66" charset="0"/>
              </a:rPr>
              <a:t>Increase Creativity</a:t>
            </a:r>
          </a:p>
          <a:p>
            <a:endParaRPr lang="en-US" sz="3200" dirty="0"/>
          </a:p>
        </p:txBody>
      </p:sp>
      <p:pic>
        <p:nvPicPr>
          <p:cNvPr id="13" name="Picture 8" descr="http://www.wetreatkidsbetter.org/wp-content/uploads/kids-aggressive_shutterstock_135465260-300x199.jpg">
            <a:extLst>
              <a:ext uri="{FF2B5EF4-FFF2-40B4-BE49-F238E27FC236}">
                <a16:creationId xmlns:a16="http://schemas.microsoft.com/office/drawing/2014/main" id="{B2025442-5A49-43A5-A4A9-9C809D72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728" y="4916932"/>
            <a:ext cx="2736742" cy="18153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C3549E-05BA-4EDD-93C8-1E6C4046C8D4}"/>
              </a:ext>
            </a:extLst>
          </p:cNvPr>
          <p:cNvSpPr txBox="1"/>
          <p:nvPr/>
        </p:nvSpPr>
        <p:spPr>
          <a:xfrm>
            <a:off x="8012762" y="3997224"/>
            <a:ext cx="4505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latin typeface="The Hand Black" panose="03070902030502020204" pitchFamily="66" charset="0"/>
              </a:rPr>
              <a:t>Reduce Tantrums</a:t>
            </a:r>
            <a:endParaRPr lang="en-US" sz="3600" dirty="0"/>
          </a:p>
        </p:txBody>
      </p:sp>
      <p:pic>
        <p:nvPicPr>
          <p:cNvPr id="2050" name="Picture 2" descr="Shop 'n Save Rolls Out Customer-Oriented Campaign | Progressive Grocer">
            <a:extLst>
              <a:ext uri="{FF2B5EF4-FFF2-40B4-BE49-F238E27FC236}">
                <a16:creationId xmlns:a16="http://schemas.microsoft.com/office/drawing/2014/main" id="{2191AA73-5B2A-47E7-A05A-1D6335E46C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79" t="18162" r="8595" b="9812"/>
          <a:stretch/>
        </p:blipFill>
        <p:spPr bwMode="auto">
          <a:xfrm>
            <a:off x="8819925" y="4622200"/>
            <a:ext cx="2899896" cy="2110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68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food&#10;&#10;Description automatically generated">
            <a:extLst>
              <a:ext uri="{FF2B5EF4-FFF2-40B4-BE49-F238E27FC236}">
                <a16:creationId xmlns:a16="http://schemas.microsoft.com/office/drawing/2014/main" id="{3A0540D8-28DC-4DAD-8DD6-33F8C6B868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019" r="48313"/>
          <a:stretch/>
        </p:blipFill>
        <p:spPr>
          <a:xfrm>
            <a:off x="-21887" y="-3111532"/>
            <a:ext cx="12303533" cy="99552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A20EC4-82EA-4A35-9D24-C89AB6D38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292" y="-14234"/>
            <a:ext cx="4698367" cy="1325563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Why Play?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187AD-501B-4EB4-8EB1-02C9D6CD1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898"/>
            <a:ext cx="10515600" cy="628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Play is the language of children!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7CF224-E5A2-4D5A-ADFD-7CEA854F4643}"/>
              </a:ext>
            </a:extLst>
          </p:cNvPr>
          <p:cNvSpPr txBox="1"/>
          <p:nvPr/>
        </p:nvSpPr>
        <p:spPr>
          <a:xfrm>
            <a:off x="842601" y="1634874"/>
            <a:ext cx="80087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Play is how kids make sense of the world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959CD4-A881-4F4F-A7EC-D48B371A73C2}"/>
              </a:ext>
            </a:extLst>
          </p:cNvPr>
          <p:cNvSpPr txBox="1"/>
          <p:nvPr/>
        </p:nvSpPr>
        <p:spPr>
          <a:xfrm>
            <a:off x="5240344" y="3725544"/>
            <a:ext cx="72219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a typeface="UD Digi Kyokasho NK-R" panose="02020400000000000000" pitchFamily="18" charset="-128"/>
              </a:rPr>
              <a:t>“You are your child’s most important toy”</a:t>
            </a:r>
          </a:p>
          <a:p>
            <a:pPr algn="ctr"/>
            <a:r>
              <a:rPr lang="en-US" sz="3200" dirty="0">
                <a:ea typeface="UD Digi Kyokasho NK-R" panose="02020400000000000000" pitchFamily="18" charset="-128"/>
              </a:rPr>
              <a:t>You are the most important presence in your child’s world</a:t>
            </a:r>
          </a:p>
          <a:p>
            <a:endParaRPr lang="en-US" sz="3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2785B82-1AD1-4653-8EF7-43E57B1D1D39}"/>
              </a:ext>
            </a:extLst>
          </p:cNvPr>
          <p:cNvSpPr txBox="1">
            <a:spLocks/>
          </p:cNvSpPr>
          <p:nvPr/>
        </p:nvSpPr>
        <p:spPr>
          <a:xfrm>
            <a:off x="6321169" y="2640614"/>
            <a:ext cx="77772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Why Me?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9E2285-9B16-4283-B5DE-52FA3F6DD02B}"/>
              </a:ext>
            </a:extLst>
          </p:cNvPr>
          <p:cNvSpPr txBox="1"/>
          <p:nvPr/>
        </p:nvSpPr>
        <p:spPr>
          <a:xfrm>
            <a:off x="529878" y="6167086"/>
            <a:ext cx="12694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Your presence, connection, and love are super powers! </a:t>
            </a:r>
          </a:p>
        </p:txBody>
      </p:sp>
      <p:pic>
        <p:nvPicPr>
          <p:cNvPr id="3074" name="Picture 2" descr="Smiling cartoon flat globe Royalty Free Vector Image">
            <a:extLst>
              <a:ext uri="{FF2B5EF4-FFF2-40B4-BE49-F238E27FC236}">
                <a16:creationId xmlns:a16="http://schemas.microsoft.com/office/drawing/2014/main" id="{CAAC9283-878A-4987-84BB-76A5F8911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5" t="18403" r="19139" b="24949"/>
          <a:stretch/>
        </p:blipFill>
        <p:spPr bwMode="auto">
          <a:xfrm>
            <a:off x="219355" y="1890584"/>
            <a:ext cx="621046" cy="6104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7ADFF8-A84E-4427-8FB4-E502B08908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72" t="576" r="2696" b="4695"/>
          <a:stretch/>
        </p:blipFill>
        <p:spPr>
          <a:xfrm>
            <a:off x="1590278" y="3314762"/>
            <a:ext cx="3031740" cy="1914513"/>
          </a:xfrm>
          <a:prstGeom prst="roundRect">
            <a:avLst>
              <a:gd name="adj" fmla="val 688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88" name="Picture 16" descr="Free clip art toys">
            <a:extLst>
              <a:ext uri="{FF2B5EF4-FFF2-40B4-BE49-F238E27FC236}">
                <a16:creationId xmlns:a16="http://schemas.microsoft.com/office/drawing/2014/main" id="{7AEC8521-D9CC-461B-A1F2-DA0AA462D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6" b="25474"/>
          <a:stretch/>
        </p:blipFill>
        <p:spPr bwMode="auto">
          <a:xfrm>
            <a:off x="9922098" y="55752"/>
            <a:ext cx="2178614" cy="2010292"/>
          </a:xfrm>
          <a:prstGeom prst="roundRect">
            <a:avLst>
              <a:gd name="adj" fmla="val 239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069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F0062C-0942-4088-9CE6-A5BBD380C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721091" y="1263279"/>
            <a:ext cx="4094037" cy="49775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002B4F-43E9-4C6A-AA24-5FBF17D10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714" y="1221004"/>
            <a:ext cx="4094037" cy="4977555"/>
          </a:xfrm>
          <a:prstGeom prst="rect">
            <a:avLst/>
          </a:prstGeom>
        </p:spPr>
      </p:pic>
      <p:cxnSp>
        <p:nvCxnSpPr>
          <p:cNvPr id="92" name="Straight Connector 79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F5E0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1926034-E848-4CD5-B302-624E013D52BA}"/>
              </a:ext>
            </a:extLst>
          </p:cNvPr>
          <p:cNvSpPr/>
          <p:nvPr/>
        </p:nvSpPr>
        <p:spPr>
          <a:xfrm>
            <a:off x="2520103" y="5707578"/>
            <a:ext cx="3298590" cy="7305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DK Borrowdale" panose="02000000000000000000" pitchFamily="50" charset="0"/>
              </a:rPr>
              <a:t>LOVE TANK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8936CB-9334-4F68-86F5-EE454D9B5971}"/>
              </a:ext>
            </a:extLst>
          </p:cNvPr>
          <p:cNvSpPr txBox="1"/>
          <p:nvPr/>
        </p:nvSpPr>
        <p:spPr>
          <a:xfrm>
            <a:off x="537041" y="118610"/>
            <a:ext cx="1111791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7030A0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  <a:cs typeface="Cavolini" panose="03000502040302020204" pitchFamily="66" charset="0"/>
              </a:rPr>
              <a:t>Kids don</a:t>
            </a:r>
            <a:r>
              <a:rPr lang="en-US" sz="2200" b="1" dirty="0">
                <a:solidFill>
                  <a:srgbClr val="7030A0"/>
                </a:solidFill>
                <a:ea typeface="UD Digi Kyokasho NP-R" panose="02020400000000000000" pitchFamily="18" charset="-128"/>
                <a:cs typeface="Cavolini" panose="03000502040302020204" pitchFamily="66" charset="0"/>
              </a:rPr>
              <a:t>’</a:t>
            </a:r>
            <a:r>
              <a:rPr lang="en-US" sz="2200" b="1" dirty="0">
                <a:solidFill>
                  <a:srgbClr val="7030A0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  <a:cs typeface="Cavolini" panose="03000502040302020204" pitchFamily="66" charset="0"/>
              </a:rPr>
              <a:t>t have a lot of control over their lives, and often feel a lack of power</a:t>
            </a:r>
          </a:p>
          <a:p>
            <a:pPr algn="ctr"/>
            <a:r>
              <a:rPr lang="en-US" sz="2200" b="1" dirty="0">
                <a:solidFill>
                  <a:srgbClr val="7030A0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  <a:cs typeface="Cavolini" panose="03000502040302020204" pitchFamily="66" charset="0"/>
              </a:rPr>
              <a:t>Kids sometimes hear lots of corrections and negativity about themselves and their behaviors</a:t>
            </a:r>
          </a:p>
          <a:p>
            <a:endParaRPr lang="en-US" sz="2800" b="1" dirty="0">
              <a:solidFill>
                <a:srgbClr val="7030A0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7EB0E57-91F0-4C89-A99C-39418B109D02}"/>
              </a:ext>
            </a:extLst>
          </p:cNvPr>
          <p:cNvSpPr/>
          <p:nvPr/>
        </p:nvSpPr>
        <p:spPr>
          <a:xfrm>
            <a:off x="6025148" y="5707578"/>
            <a:ext cx="3198927" cy="7305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DK Borrowdale" panose="02000000000000000000" pitchFamily="50" charset="0"/>
              </a:rPr>
              <a:t>POWER TANK</a:t>
            </a:r>
          </a:p>
        </p:txBody>
      </p:sp>
      <p:pic>
        <p:nvPicPr>
          <p:cNvPr id="1030" name="Picture 6" descr="Smiley Face Sad Face - Clipart library">
            <a:extLst>
              <a:ext uri="{FF2B5EF4-FFF2-40B4-BE49-F238E27FC236}">
                <a16:creationId xmlns:a16="http://schemas.microsoft.com/office/drawing/2014/main" id="{84BFEE0B-F90B-43D8-B263-579B9876A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469" y="3530052"/>
            <a:ext cx="1768623" cy="141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4CDF1F-5A2B-4808-9E7D-444F51ACF3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1728" y="3590590"/>
            <a:ext cx="1311511" cy="1315628"/>
          </a:xfrm>
          <a:prstGeom prst="rect">
            <a:avLst/>
          </a:prstGeom>
        </p:spPr>
      </p:pic>
      <p:sp>
        <p:nvSpPr>
          <p:cNvPr id="15" name="Right Brace 14">
            <a:extLst>
              <a:ext uri="{FF2B5EF4-FFF2-40B4-BE49-F238E27FC236}">
                <a16:creationId xmlns:a16="http://schemas.microsoft.com/office/drawing/2014/main" id="{5D374EE5-80CE-4A58-A9E0-FD4A683AFDDF}"/>
              </a:ext>
            </a:extLst>
          </p:cNvPr>
          <p:cNvSpPr/>
          <p:nvPr/>
        </p:nvSpPr>
        <p:spPr>
          <a:xfrm>
            <a:off x="9743539" y="1866527"/>
            <a:ext cx="924461" cy="3686508"/>
          </a:xfrm>
          <a:prstGeom prst="rightBrace">
            <a:avLst>
              <a:gd name="adj1" fmla="val 64342"/>
              <a:gd name="adj2" fmla="val 51273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970D350B-AB4D-4A09-952F-B1AAE96A92F0}"/>
              </a:ext>
            </a:extLst>
          </p:cNvPr>
          <p:cNvSpPr/>
          <p:nvPr/>
        </p:nvSpPr>
        <p:spPr>
          <a:xfrm rot="10800000">
            <a:off x="1270380" y="1263279"/>
            <a:ext cx="924461" cy="3686508"/>
          </a:xfrm>
          <a:prstGeom prst="rightBrace">
            <a:avLst>
              <a:gd name="adj1" fmla="val 64342"/>
              <a:gd name="adj2" fmla="val 51273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B977C1-4BDF-47D2-8391-C7D5116CEBFB}"/>
              </a:ext>
            </a:extLst>
          </p:cNvPr>
          <p:cNvSpPr txBox="1"/>
          <p:nvPr/>
        </p:nvSpPr>
        <p:spPr>
          <a:xfrm>
            <a:off x="10254226" y="1702959"/>
            <a:ext cx="18868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When tanks are low you will see more acting out and connection seeking behaviors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7CD28E5-EE4A-48A3-ACA1-A58FC882D0AF}"/>
              </a:ext>
            </a:extLst>
          </p:cNvPr>
          <p:cNvSpPr txBox="1"/>
          <p:nvPr/>
        </p:nvSpPr>
        <p:spPr>
          <a:xfrm>
            <a:off x="74801" y="2006342"/>
            <a:ext cx="18415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When tanks are filled 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you will see your child’s best self</a:t>
            </a:r>
          </a:p>
        </p:txBody>
      </p:sp>
    </p:spTree>
    <p:extLst>
      <p:ext uri="{BB962C8B-B14F-4D97-AF65-F5344CB8AC3E}">
        <p14:creationId xmlns:p14="http://schemas.microsoft.com/office/powerpoint/2010/main" val="2543718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CF5F8F-EE51-44A0-A06C-EE816168D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t="4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17C87B-2743-4B6F-B5A6-11953D155A3E}"/>
              </a:ext>
            </a:extLst>
          </p:cNvPr>
          <p:cNvSpPr txBox="1">
            <a:spLocks/>
          </p:cNvSpPr>
          <p:nvPr/>
        </p:nvSpPr>
        <p:spPr>
          <a:xfrm>
            <a:off x="1025577" y="484005"/>
            <a:ext cx="10515600" cy="207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7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What makes </a:t>
            </a:r>
            <a:r>
              <a:rPr lang="en-US" sz="72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Special Playtime </a:t>
            </a:r>
            <a:r>
              <a:rPr lang="en-US" sz="7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different?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C20D78-D830-4747-A00A-EAA1AB7ED2FB}"/>
              </a:ext>
            </a:extLst>
          </p:cNvPr>
          <p:cNvSpPr txBox="1"/>
          <p:nvPr/>
        </p:nvSpPr>
        <p:spPr>
          <a:xfrm>
            <a:off x="1094929" y="2164466"/>
            <a:ext cx="10691169" cy="4457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The child leads the play. They </a:t>
            </a:r>
            <a:r>
              <a:rPr lang="en-US" sz="3200" b="1" dirty="0" err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are“Play</a:t>
            </a:r>
            <a:r>
              <a:rPr lang="en-US" sz="32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Boss”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Parent and child play one-on-one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Unplug (silence phones, turn off TV)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Scheduled daily for a set time (10 to 30 min)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Play focuses on toys without rules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Caregivers use specific engagement techniques</a:t>
            </a:r>
          </a:p>
        </p:txBody>
      </p:sp>
    </p:spTree>
    <p:extLst>
      <p:ext uri="{BB962C8B-B14F-4D97-AF65-F5344CB8AC3E}">
        <p14:creationId xmlns:p14="http://schemas.microsoft.com/office/powerpoint/2010/main" val="1150101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BA75FC4-160B-4817-824C-F2370F76E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66" r="1" b="14487"/>
          <a:stretch/>
        </p:blipFill>
        <p:spPr bwMode="auto">
          <a:xfrm>
            <a:off x="0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richey\AppData\Local\Microsoft\Windows\Temporary Internet Files\Content.IE5\TMI8MNE3\MP90043091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96" y="4037288"/>
            <a:ext cx="3975535" cy="2652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6" descr="http://childhaven.org/wp-content/uploads/ch-photo-mom-and-daughter-400x26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2" r="9398"/>
          <a:stretch/>
        </p:blipFill>
        <p:spPr bwMode="auto">
          <a:xfrm>
            <a:off x="8576987" y="4161254"/>
            <a:ext cx="3307921" cy="25345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http://www.melbourne.vic.gov.au/CommunityServices/ForMyFamily/ParentingServices/PublishingImages/immunisation_2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48" y="4161254"/>
            <a:ext cx="3785122" cy="2528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A7E6AB-C5C1-4138-A324-369245A005BC}"/>
              </a:ext>
            </a:extLst>
          </p:cNvPr>
          <p:cNvSpPr txBox="1"/>
          <p:nvPr/>
        </p:nvSpPr>
        <p:spPr>
          <a:xfrm>
            <a:off x="6036195" y="646679"/>
            <a:ext cx="61558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Focus on imaginative toys that encourage creativity and free play  </a:t>
            </a:r>
          </a:p>
          <a:p>
            <a:endParaRPr lang="en-US" sz="3200" b="1" dirty="0"/>
          </a:p>
          <a:p>
            <a:r>
              <a:rPr lang="en-US" sz="3200" b="1" dirty="0"/>
              <a:t>Avoid: Toys with rules, board games, books, or activities with stressful messes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69C429-513D-43BB-B6A4-1D85C158062C}"/>
              </a:ext>
            </a:extLst>
          </p:cNvPr>
          <p:cNvSpPr/>
          <p:nvPr/>
        </p:nvSpPr>
        <p:spPr>
          <a:xfrm>
            <a:off x="421433" y="1450963"/>
            <a:ext cx="5063924" cy="2276288"/>
          </a:xfrm>
          <a:prstGeom prst="roundRect">
            <a:avLst/>
          </a:prstGeom>
          <a:solidFill>
            <a:srgbClr val="E2FEF9"/>
          </a:solidFill>
          <a:ln w="28575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a typeface="UD Digi Kyokasho NK-R" panose="02020400000000000000" pitchFamily="18" charset="-128"/>
                <a:cs typeface="Aharoni" panose="02010803020104030203" pitchFamily="2" charset="-79"/>
              </a:rPr>
              <a:t>Dolls, Building Blocks, LEGOs, Toy Cars, Toy Animals, Arts and Crafts, Play Food, Play-Doh </a:t>
            </a:r>
          </a:p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6B2755-C4F0-4A27-8EC5-9C2B12110DE0}"/>
              </a:ext>
            </a:extLst>
          </p:cNvPr>
          <p:cNvSpPr txBox="1"/>
          <p:nvPr/>
        </p:nvSpPr>
        <p:spPr>
          <a:xfrm>
            <a:off x="160999" y="35692"/>
            <a:ext cx="5875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Activities &amp; Supplies</a:t>
            </a:r>
          </a:p>
        </p:txBody>
      </p:sp>
    </p:spTree>
    <p:extLst>
      <p:ext uri="{BB962C8B-B14F-4D97-AF65-F5344CB8AC3E}">
        <p14:creationId xmlns:p14="http://schemas.microsoft.com/office/powerpoint/2010/main" val="258199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7F46848C-7F40-4D6B-A1FB-A3CFC5F451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09"/>
          <a:stretch/>
        </p:blipFill>
        <p:spPr bwMode="auto">
          <a:xfrm>
            <a:off x="0" y="-5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EA855DF-87AD-477C-82C7-CCA3A962D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53" y="1343421"/>
            <a:ext cx="8444186" cy="44142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u="sng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Follow their Lead</a:t>
            </a:r>
            <a:br>
              <a:rPr 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</a:br>
            <a:r>
              <a:rPr 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	-Stick with their play themes</a:t>
            </a:r>
            <a:br>
              <a:rPr 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</a:br>
            <a:r>
              <a:rPr 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	-Let the child decide the activity</a:t>
            </a:r>
            <a:br>
              <a:rPr 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</a:br>
            <a:br>
              <a:rPr lang="en-US" sz="1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</a:br>
            <a:r>
              <a:rPr lang="en-US" sz="2800" b="1" u="sng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Reflection</a:t>
            </a:r>
            <a:br>
              <a:rPr 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</a:br>
            <a:r>
              <a:rPr 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	-Repeat or paraphrase what your child says</a:t>
            </a:r>
            <a:br>
              <a:rPr 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</a:br>
            <a:r>
              <a:rPr 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	-Say what you are seeing, avoid interpretation</a:t>
            </a:r>
            <a:br>
              <a:rPr 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</a:br>
            <a:br>
              <a:rPr lang="en-US" sz="1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</a:br>
            <a:r>
              <a:rPr lang="en-US" sz="2800" b="1" u="sng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Attunement</a:t>
            </a:r>
            <a:br>
              <a:rPr 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</a:br>
            <a:r>
              <a:rPr 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	-Match child’s intensity</a:t>
            </a:r>
            <a:br>
              <a:rPr 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</a:br>
            <a:br>
              <a:rPr lang="en-US" sz="1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</a:br>
            <a:r>
              <a:rPr lang="en-US" sz="2800" b="1" u="sng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Praise</a:t>
            </a:r>
            <a:br>
              <a:rPr 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</a:br>
            <a:r>
              <a:rPr 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	-Use specific praises for positive behavior</a:t>
            </a:r>
            <a:br>
              <a:rPr 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</a:br>
            <a:br>
              <a:rPr lang="en-US" sz="1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</a:br>
            <a:r>
              <a:rPr lang="en-US" sz="2800" b="1" u="sng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Have Fun</a:t>
            </a:r>
            <a:br>
              <a:rPr 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</a:br>
            <a:r>
              <a:rPr 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	-</a:t>
            </a:r>
            <a:r>
              <a:rPr 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Be genuine </a:t>
            </a:r>
            <a:br>
              <a:rPr 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</a:br>
            <a:r>
              <a:rPr 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	-Be in a good headspace </a:t>
            </a:r>
            <a:endParaRPr lang="en-US" sz="24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BC2BC4-816F-4BCA-8FF1-7788D7994A09}"/>
              </a:ext>
            </a:extLst>
          </p:cNvPr>
          <p:cNvSpPr txBox="1"/>
          <p:nvPr/>
        </p:nvSpPr>
        <p:spPr>
          <a:xfrm>
            <a:off x="8775527" y="2545397"/>
            <a:ext cx="32357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Engagement</a:t>
            </a:r>
          </a:p>
          <a:p>
            <a:pPr algn="ctr"/>
            <a:r>
              <a:rPr lang="en-US" sz="4400" b="1" dirty="0"/>
              <a:t>Skills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5AB7A0E1-BC1E-4ABE-A5A4-62D1F7B95CE9}"/>
              </a:ext>
            </a:extLst>
          </p:cNvPr>
          <p:cNvSpPr/>
          <p:nvPr/>
        </p:nvSpPr>
        <p:spPr>
          <a:xfrm>
            <a:off x="7894389" y="402220"/>
            <a:ext cx="1423232" cy="6180881"/>
          </a:xfrm>
          <a:prstGeom prst="rightBrace">
            <a:avLst>
              <a:gd name="adj1" fmla="val 29844"/>
              <a:gd name="adj2" fmla="val 50731"/>
            </a:avLst>
          </a:prstGeom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015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80000">
              <a:schemeClr val="accent2">
                <a:lumMod val="0"/>
                <a:lumOff val="100000"/>
              </a:schemeClr>
            </a:gs>
            <a:gs pos="100000">
              <a:srgbClr val="FF000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ree Stop Sign Outline, Download Free Clip Art, Free Clip Art on ...">
            <a:extLst>
              <a:ext uri="{FF2B5EF4-FFF2-40B4-BE49-F238E27FC236}">
                <a16:creationId xmlns:a16="http://schemas.microsoft.com/office/drawing/2014/main" id="{9E01E970-9D4A-4AAE-BD82-6E4922563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8" y="288551"/>
            <a:ext cx="3215072" cy="310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1224" y="1215694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DK Borrowdale" panose="02000000000000000000" pitchFamily="50" charset="0"/>
              </a:rPr>
              <a:t>AVOID</a:t>
            </a:r>
            <a:endParaRPr lang="en-US" sz="8000" b="1" dirty="0">
              <a:solidFill>
                <a:schemeClr val="bg1"/>
              </a:solidFill>
              <a:latin typeface="DK Borrowdale" panose="02000000000000000000" pitchFamily="50" charset="0"/>
              <a:sym typeface="Wingding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508257"/>
            <a:ext cx="5577064" cy="1599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639" indent="-361639">
              <a:buAutoNum type="arabicPeriod"/>
            </a:pPr>
            <a:r>
              <a:rPr lang="en-US" sz="3797" dirty="0">
                <a:latin typeface="DK Borrowdale" panose="02000000000000000000" pitchFamily="50" charset="0"/>
              </a:rPr>
              <a:t>  Asking Questions</a:t>
            </a:r>
          </a:p>
          <a:p>
            <a:r>
              <a:rPr lang="en-US" sz="2000" dirty="0"/>
              <a:t>Lots of questions can sometime make children feel like adults are not listening to them.</a:t>
            </a:r>
            <a:r>
              <a:rPr lang="en-US" sz="2000" i="1" dirty="0"/>
              <a:t> Adults ask kids SO MANY QUESTIONS, kids need a break sometimes</a:t>
            </a:r>
            <a:endParaRPr lang="en-US" sz="2250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2539133"/>
            <a:ext cx="9200436" cy="1542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97" dirty="0">
                <a:latin typeface="DK Borrowdale" panose="02000000000000000000" pitchFamily="50" charset="0"/>
              </a:rPr>
              <a:t>2. Giving Commands</a:t>
            </a:r>
          </a:p>
          <a:p>
            <a:r>
              <a:rPr lang="en-US" sz="2109" dirty="0"/>
              <a:t>This takes the attention and control away from the child.</a:t>
            </a:r>
          </a:p>
          <a:p>
            <a:r>
              <a:rPr lang="en-US" sz="1406" i="1" dirty="0"/>
              <a:t>“Draw your letters”  “No, do it this way.” “You should build the tower like this.”</a:t>
            </a:r>
          </a:p>
          <a:p>
            <a:endParaRPr lang="en-US" sz="2109" dirty="0"/>
          </a:p>
        </p:txBody>
      </p:sp>
      <p:sp>
        <p:nvSpPr>
          <p:cNvPr id="9" name="TextBox 8"/>
          <p:cNvSpPr txBox="1"/>
          <p:nvPr/>
        </p:nvSpPr>
        <p:spPr>
          <a:xfrm>
            <a:off x="1013817" y="3923308"/>
            <a:ext cx="9097566" cy="1278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97" dirty="0">
                <a:latin typeface="DK Borrowdale" panose="02000000000000000000" pitchFamily="50" charset="0"/>
              </a:rPr>
              <a:t>3. Criticizing/Correcting </a:t>
            </a:r>
          </a:p>
          <a:p>
            <a:r>
              <a:rPr lang="en-US" sz="2109" dirty="0"/>
              <a:t>	Keep it positive! Avoid correcting or criticizing your child. </a:t>
            </a:r>
          </a:p>
          <a:p>
            <a:r>
              <a:rPr lang="en-US" i="1" dirty="0"/>
              <a:t>	“You’re doing that wrong”   “You should do it like this.” “That’s a bad idea”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16282" y="2081554"/>
            <a:ext cx="6850529" cy="30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6" i="1" dirty="0"/>
              <a:t>“What color is that car?”   “What are you building?” “Why did you do that?”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F75041-09B9-4663-A74E-5775D5760527}"/>
              </a:ext>
            </a:extLst>
          </p:cNvPr>
          <p:cNvSpPr txBox="1"/>
          <p:nvPr/>
        </p:nvSpPr>
        <p:spPr>
          <a:xfrm>
            <a:off x="912829" y="5440430"/>
            <a:ext cx="9097566" cy="1771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he Hand Extrablack" panose="03070A02030502020204" pitchFamily="66" charset="0"/>
              </a:rPr>
              <a:t>4</a:t>
            </a:r>
            <a:r>
              <a:rPr lang="en-US" sz="3600" dirty="0">
                <a:latin typeface="DK Borrowdale" panose="02000000000000000000" pitchFamily="50" charset="0"/>
              </a:rPr>
              <a:t>. Remember to Stay in the Play</a:t>
            </a:r>
          </a:p>
          <a:p>
            <a:r>
              <a:rPr lang="en-US" sz="2000" dirty="0"/>
              <a:t>	Don’t make it a learning lesson. </a:t>
            </a:r>
          </a:p>
          <a:p>
            <a:endParaRPr lang="en-US" sz="2000" dirty="0"/>
          </a:p>
          <a:p>
            <a:endParaRPr lang="en-US" sz="2109" dirty="0"/>
          </a:p>
        </p:txBody>
      </p:sp>
    </p:spTree>
    <p:extLst>
      <p:ext uri="{BB962C8B-B14F-4D97-AF65-F5344CB8AC3E}">
        <p14:creationId xmlns:p14="http://schemas.microsoft.com/office/powerpoint/2010/main" val="105575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DF0172B-F33A-4425-AB5F-BCD3FA21E301}"/>
              </a:ext>
            </a:extLst>
          </p:cNvPr>
          <p:cNvSpPr/>
          <p:nvPr/>
        </p:nvSpPr>
        <p:spPr>
          <a:xfrm>
            <a:off x="173620" y="4940762"/>
            <a:ext cx="11956648" cy="1818853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08612" y="46175"/>
            <a:ext cx="116441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Handling Problem Behaviors During Special Playtime</a:t>
            </a:r>
          </a:p>
        </p:txBody>
      </p:sp>
      <p:pic>
        <p:nvPicPr>
          <p:cNvPr id="4098" name="Picture 2" descr="http://listdose.com/wp-content/uploads/2013/08/ign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920" y="1159936"/>
            <a:ext cx="4137380" cy="36438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 rot="2038221">
            <a:off x="8182238" y="1501960"/>
            <a:ext cx="194366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Ignore</a:t>
            </a:r>
            <a:r>
              <a:rPr lang="en-US" sz="400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</a:p>
        </p:txBody>
      </p:sp>
      <p:sp>
        <p:nvSpPr>
          <p:cNvPr id="9" name="Rectangle 8"/>
          <p:cNvSpPr/>
          <p:nvPr/>
        </p:nvSpPr>
        <p:spPr>
          <a:xfrm rot="19844408">
            <a:off x="1124807" y="1176627"/>
            <a:ext cx="159691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Ignore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</p:txBody>
      </p:sp>
      <p:sp>
        <p:nvSpPr>
          <p:cNvPr id="10" name="Rectangle 9"/>
          <p:cNvSpPr/>
          <p:nvPr/>
        </p:nvSpPr>
        <p:spPr>
          <a:xfrm rot="678904">
            <a:off x="7645413" y="2623775"/>
            <a:ext cx="2517036" cy="923330"/>
          </a:xfrm>
          <a:prstGeom prst="rect">
            <a:avLst/>
          </a:prstGeom>
          <a:gradFill>
            <a:gsLst>
              <a:gs pos="14000">
                <a:schemeClr val="accent2">
                  <a:lumMod val="110000"/>
                  <a:satMod val="105000"/>
                  <a:tint val="67000"/>
                </a:schemeClr>
              </a:gs>
              <a:gs pos="100000">
                <a:srgbClr val="FFC000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Ignore</a:t>
            </a:r>
            <a:r>
              <a:rPr lang="en-US" sz="540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</a:p>
        </p:txBody>
      </p:sp>
      <p:sp>
        <p:nvSpPr>
          <p:cNvPr id="11" name="Rectangle 10"/>
          <p:cNvSpPr/>
          <p:nvPr/>
        </p:nvSpPr>
        <p:spPr>
          <a:xfrm rot="20599995">
            <a:off x="1672799" y="2078139"/>
            <a:ext cx="2085828" cy="769441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Ignore</a:t>
            </a:r>
            <a:r>
              <a:rPr lang="en-US" sz="440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47708" y="3895888"/>
            <a:ext cx="1407758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Ignore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</a:p>
        </p:txBody>
      </p:sp>
      <p:sp>
        <p:nvSpPr>
          <p:cNvPr id="13" name="Rectangle 12"/>
          <p:cNvSpPr/>
          <p:nvPr/>
        </p:nvSpPr>
        <p:spPr>
          <a:xfrm rot="1281734">
            <a:off x="549538" y="3305963"/>
            <a:ext cx="2517036" cy="92333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Ignore</a:t>
            </a:r>
            <a:r>
              <a:rPr lang="en-US" sz="540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835" y="4982500"/>
            <a:ext cx="1179476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1. IGNORE: Whining, sassing, and other disruptive/irritating behaviors.</a:t>
            </a:r>
          </a:p>
          <a:p>
            <a:pPr algn="l"/>
            <a:endParaRPr lang="en-US" sz="14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pPr algn="l"/>
            <a:r>
              <a:rPr 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2.“Pause &amp; Pounce”  As soon as your child stops the irritating behavior, 	</a:t>
            </a:r>
            <a:r>
              <a:rPr lang="en-US" sz="2400" u="sng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praise the positive behavior they are doing</a:t>
            </a:r>
            <a:r>
              <a:rPr lang="en-US" sz="2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.  “</a:t>
            </a:r>
            <a:r>
              <a:rPr lang="en-US" sz="2400" i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I like how you are sitting on the floor with me.”  “I like how you are using a quiet voice”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212368" y="723328"/>
            <a:ext cx="7066655" cy="514456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+mn-lt"/>
                <a:cs typeface="Vijaya" panose="020B0502040204020203" pitchFamily="18" charset="0"/>
              </a:rPr>
              <a:t>Selective Attention</a:t>
            </a:r>
          </a:p>
        </p:txBody>
      </p:sp>
    </p:spTree>
    <p:extLst>
      <p:ext uri="{BB962C8B-B14F-4D97-AF65-F5344CB8AC3E}">
        <p14:creationId xmlns:p14="http://schemas.microsoft.com/office/powerpoint/2010/main" val="5380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464</Words>
  <Application>Microsoft Office PowerPoint</Application>
  <PresentationFormat>Widescreen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UD Digi Kyokasho NK-R</vt:lpstr>
      <vt:lpstr>UD Digi Kyokasho NP-R</vt:lpstr>
      <vt:lpstr>Aharoni</vt:lpstr>
      <vt:lpstr>Arial</vt:lpstr>
      <vt:lpstr>Calibri</vt:lpstr>
      <vt:lpstr>Calibri Light</vt:lpstr>
      <vt:lpstr>DK Borrowdale</vt:lpstr>
      <vt:lpstr>SansSerifBldFLF</vt:lpstr>
      <vt:lpstr>The Hand Black</vt:lpstr>
      <vt:lpstr>The Hand Extrablack</vt:lpstr>
      <vt:lpstr>Office Theme</vt:lpstr>
      <vt:lpstr>Special Playtime  for Parents &amp; Caregivers</vt:lpstr>
      <vt:lpstr>PowerPoint Presentation</vt:lpstr>
      <vt:lpstr>Why Play?</vt:lpstr>
      <vt:lpstr>PowerPoint Presentation</vt:lpstr>
      <vt:lpstr>PowerPoint Presentation</vt:lpstr>
      <vt:lpstr>PowerPoint Presentation</vt:lpstr>
      <vt:lpstr>Follow their Lead  -Stick with their play themes  -Let the child decide the activity  Reflection  -Repeat or paraphrase what your child says  -Say what you are seeing, avoid interpretation  Attunement  -Match child’s intensity  Praise  -Use specific praises for positive behavior  Have Fun  -Be genuine   -Be in a good headspace </vt:lpstr>
      <vt:lpstr>PowerPoint Presentation</vt:lpstr>
      <vt:lpstr>Selective Attention</vt:lpstr>
      <vt:lpstr>PowerPoint Presentation</vt:lpstr>
      <vt:lpstr>For more resources visit:  www.MainlinePlayTherapy.com  &amp;   www.BethRicheyCounseling.com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Playtime  for Parents &amp; Caregivers</dc:title>
  <dc:creator>b r</dc:creator>
  <cp:lastModifiedBy>b r</cp:lastModifiedBy>
  <cp:revision>12</cp:revision>
  <dcterms:created xsi:type="dcterms:W3CDTF">2020-04-26T22:10:47Z</dcterms:created>
  <dcterms:modified xsi:type="dcterms:W3CDTF">2020-04-26T23:39:28Z</dcterms:modified>
</cp:coreProperties>
</file>